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6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A25B086-138D-4E33-A6D5-8D7F6B7654CE}" type="datetimeFigureOut">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EE3552-B922-441E-9817-F66EA924752A}" type="slidenum">
              <a:rPr kumimoji="1" lang="ja-JP" altLang="en-US" smtClean="0"/>
              <a:t>‹#›</a:t>
            </a:fld>
            <a:endParaRPr kumimoji="1" lang="ja-JP" altLang="en-US"/>
          </a:p>
        </p:txBody>
      </p:sp>
    </p:spTree>
    <p:extLst>
      <p:ext uri="{BB962C8B-B14F-4D97-AF65-F5344CB8AC3E}">
        <p14:creationId xmlns:p14="http://schemas.microsoft.com/office/powerpoint/2010/main" val="1208075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A25B086-138D-4E33-A6D5-8D7F6B7654CE}" type="datetimeFigureOut">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EE3552-B922-441E-9817-F66EA924752A}" type="slidenum">
              <a:rPr kumimoji="1" lang="ja-JP" altLang="en-US" smtClean="0"/>
              <a:t>‹#›</a:t>
            </a:fld>
            <a:endParaRPr kumimoji="1" lang="ja-JP" altLang="en-US"/>
          </a:p>
        </p:txBody>
      </p:sp>
    </p:spTree>
    <p:extLst>
      <p:ext uri="{BB962C8B-B14F-4D97-AF65-F5344CB8AC3E}">
        <p14:creationId xmlns:p14="http://schemas.microsoft.com/office/powerpoint/2010/main" val="379173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A25B086-138D-4E33-A6D5-8D7F6B7654CE}" type="datetimeFigureOut">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EE3552-B922-441E-9817-F66EA924752A}" type="slidenum">
              <a:rPr kumimoji="1" lang="ja-JP" altLang="en-US" smtClean="0"/>
              <a:t>‹#›</a:t>
            </a:fld>
            <a:endParaRPr kumimoji="1" lang="ja-JP" altLang="en-US"/>
          </a:p>
        </p:txBody>
      </p:sp>
    </p:spTree>
    <p:extLst>
      <p:ext uri="{BB962C8B-B14F-4D97-AF65-F5344CB8AC3E}">
        <p14:creationId xmlns:p14="http://schemas.microsoft.com/office/powerpoint/2010/main" val="1842276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A25B086-138D-4E33-A6D5-8D7F6B7654CE}" type="datetimeFigureOut">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EE3552-B922-441E-9817-F66EA924752A}" type="slidenum">
              <a:rPr kumimoji="1" lang="ja-JP" altLang="en-US" smtClean="0"/>
              <a:t>‹#›</a:t>
            </a:fld>
            <a:endParaRPr kumimoji="1" lang="ja-JP" altLang="en-US"/>
          </a:p>
        </p:txBody>
      </p:sp>
    </p:spTree>
    <p:extLst>
      <p:ext uri="{BB962C8B-B14F-4D97-AF65-F5344CB8AC3E}">
        <p14:creationId xmlns:p14="http://schemas.microsoft.com/office/powerpoint/2010/main" val="69911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A25B086-138D-4E33-A6D5-8D7F6B7654CE}" type="datetimeFigureOut">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EE3552-B922-441E-9817-F66EA924752A}" type="slidenum">
              <a:rPr kumimoji="1" lang="ja-JP" altLang="en-US" smtClean="0"/>
              <a:t>‹#›</a:t>
            </a:fld>
            <a:endParaRPr kumimoji="1" lang="ja-JP" altLang="en-US"/>
          </a:p>
        </p:txBody>
      </p:sp>
    </p:spTree>
    <p:extLst>
      <p:ext uri="{BB962C8B-B14F-4D97-AF65-F5344CB8AC3E}">
        <p14:creationId xmlns:p14="http://schemas.microsoft.com/office/powerpoint/2010/main" val="1952626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A25B086-138D-4E33-A6D5-8D7F6B7654CE}" type="datetimeFigureOut">
              <a:rPr kumimoji="1" lang="ja-JP" altLang="en-US" smtClean="0"/>
              <a:t>2020/9/24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EE3552-B922-441E-9817-F66EA924752A}" type="slidenum">
              <a:rPr kumimoji="1" lang="ja-JP" altLang="en-US" smtClean="0"/>
              <a:t>‹#›</a:t>
            </a:fld>
            <a:endParaRPr kumimoji="1" lang="ja-JP" altLang="en-US"/>
          </a:p>
        </p:txBody>
      </p:sp>
    </p:spTree>
    <p:extLst>
      <p:ext uri="{BB962C8B-B14F-4D97-AF65-F5344CB8AC3E}">
        <p14:creationId xmlns:p14="http://schemas.microsoft.com/office/powerpoint/2010/main" val="324262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A25B086-138D-4E33-A6D5-8D7F6B7654CE}" type="datetimeFigureOut">
              <a:rPr kumimoji="1" lang="ja-JP" altLang="en-US" smtClean="0"/>
              <a:t>2020/9/24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AEE3552-B922-441E-9817-F66EA924752A}" type="slidenum">
              <a:rPr kumimoji="1" lang="ja-JP" altLang="en-US" smtClean="0"/>
              <a:t>‹#›</a:t>
            </a:fld>
            <a:endParaRPr kumimoji="1" lang="ja-JP" altLang="en-US"/>
          </a:p>
        </p:txBody>
      </p:sp>
    </p:spTree>
    <p:extLst>
      <p:ext uri="{BB962C8B-B14F-4D97-AF65-F5344CB8AC3E}">
        <p14:creationId xmlns:p14="http://schemas.microsoft.com/office/powerpoint/2010/main" val="1037295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A25B086-138D-4E33-A6D5-8D7F6B7654CE}" type="datetimeFigureOut">
              <a:rPr kumimoji="1" lang="ja-JP" altLang="en-US" smtClean="0"/>
              <a:t>2020/9/24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AEE3552-B922-441E-9817-F66EA924752A}" type="slidenum">
              <a:rPr kumimoji="1" lang="ja-JP" altLang="en-US" smtClean="0"/>
              <a:t>‹#›</a:t>
            </a:fld>
            <a:endParaRPr kumimoji="1" lang="ja-JP" altLang="en-US"/>
          </a:p>
        </p:txBody>
      </p:sp>
    </p:spTree>
    <p:extLst>
      <p:ext uri="{BB962C8B-B14F-4D97-AF65-F5344CB8AC3E}">
        <p14:creationId xmlns:p14="http://schemas.microsoft.com/office/powerpoint/2010/main" val="2856493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5B086-138D-4E33-A6D5-8D7F6B7654CE}" type="datetimeFigureOut">
              <a:rPr kumimoji="1" lang="ja-JP" altLang="en-US" smtClean="0"/>
              <a:t>2020/9/24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AEE3552-B922-441E-9817-F66EA924752A}" type="slidenum">
              <a:rPr kumimoji="1" lang="ja-JP" altLang="en-US" smtClean="0"/>
              <a:t>‹#›</a:t>
            </a:fld>
            <a:endParaRPr kumimoji="1" lang="ja-JP" altLang="en-US"/>
          </a:p>
        </p:txBody>
      </p:sp>
    </p:spTree>
    <p:extLst>
      <p:ext uri="{BB962C8B-B14F-4D97-AF65-F5344CB8AC3E}">
        <p14:creationId xmlns:p14="http://schemas.microsoft.com/office/powerpoint/2010/main" val="3837991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A25B086-138D-4E33-A6D5-8D7F6B7654CE}" type="datetimeFigureOut">
              <a:rPr kumimoji="1" lang="ja-JP" altLang="en-US" smtClean="0"/>
              <a:t>2020/9/24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EE3552-B922-441E-9817-F66EA924752A}" type="slidenum">
              <a:rPr kumimoji="1" lang="ja-JP" altLang="en-US" smtClean="0"/>
              <a:t>‹#›</a:t>
            </a:fld>
            <a:endParaRPr kumimoji="1" lang="ja-JP" altLang="en-US"/>
          </a:p>
        </p:txBody>
      </p:sp>
    </p:spTree>
    <p:extLst>
      <p:ext uri="{BB962C8B-B14F-4D97-AF65-F5344CB8AC3E}">
        <p14:creationId xmlns:p14="http://schemas.microsoft.com/office/powerpoint/2010/main" val="2630722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A25B086-138D-4E33-A6D5-8D7F6B7654CE}" type="datetimeFigureOut">
              <a:rPr kumimoji="1" lang="ja-JP" altLang="en-US" smtClean="0"/>
              <a:t>2020/9/24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EE3552-B922-441E-9817-F66EA924752A}" type="slidenum">
              <a:rPr kumimoji="1" lang="ja-JP" altLang="en-US" smtClean="0"/>
              <a:t>‹#›</a:t>
            </a:fld>
            <a:endParaRPr kumimoji="1" lang="ja-JP" altLang="en-US"/>
          </a:p>
        </p:txBody>
      </p:sp>
    </p:spTree>
    <p:extLst>
      <p:ext uri="{BB962C8B-B14F-4D97-AF65-F5344CB8AC3E}">
        <p14:creationId xmlns:p14="http://schemas.microsoft.com/office/powerpoint/2010/main" val="2476976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A25B086-138D-4E33-A6D5-8D7F6B7654CE}" type="datetimeFigureOut">
              <a:rPr kumimoji="1" lang="ja-JP" altLang="en-US" smtClean="0"/>
              <a:t>2020/9/24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AEE3552-B922-441E-9817-F66EA924752A}" type="slidenum">
              <a:rPr kumimoji="1" lang="ja-JP" altLang="en-US" smtClean="0"/>
              <a:t>‹#›</a:t>
            </a:fld>
            <a:endParaRPr kumimoji="1" lang="ja-JP" altLang="en-US"/>
          </a:p>
        </p:txBody>
      </p:sp>
    </p:spTree>
    <p:extLst>
      <p:ext uri="{BB962C8B-B14F-4D97-AF65-F5344CB8AC3E}">
        <p14:creationId xmlns:p14="http://schemas.microsoft.com/office/powerpoint/2010/main" val="1603975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1846" y="0"/>
            <a:ext cx="6733902" cy="646331"/>
          </a:xfrm>
          <a:prstGeom prst="rect">
            <a:avLst/>
          </a:prstGeom>
          <a:solidFill>
            <a:schemeClr val="tx2"/>
          </a:solidFill>
        </p:spPr>
        <p:txBody>
          <a:bodyPr wrap="square" rtlCol="0">
            <a:spAutoFit/>
          </a:bodyPr>
          <a:lstStyle/>
          <a:p>
            <a:pPr algn="ctr"/>
            <a:r>
              <a:rPr kumimoji="1" lang="ja-JP" altLang="en-US" sz="2000" b="1" dirty="0">
                <a:solidFill>
                  <a:schemeClr val="bg1"/>
                </a:solidFill>
                <a:latin typeface="メイリオ" panose="020B0604030504040204" pitchFamily="50" charset="-128"/>
                <a:ea typeface="メイリオ" panose="020B0604030504040204" pitchFamily="50" charset="-128"/>
              </a:rPr>
              <a:t>なお生活困窮の状況が続いている皆さまへ</a:t>
            </a:r>
            <a:endParaRPr kumimoji="1" lang="en-US" altLang="ja-JP" sz="20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1600" b="1" dirty="0" err="1">
                <a:solidFill>
                  <a:schemeClr val="bg1"/>
                </a:solidFill>
                <a:latin typeface="メイリオ" panose="020B0604030504040204" pitchFamily="50" charset="-128"/>
                <a:ea typeface="メイリオ" panose="020B0604030504040204" pitchFamily="50" charset="-128"/>
              </a:rPr>
              <a:t>ー</a:t>
            </a:r>
            <a:r>
              <a:rPr kumimoji="1" lang="ja-JP" altLang="en-US" sz="1600" b="1" dirty="0">
                <a:solidFill>
                  <a:schemeClr val="bg1"/>
                </a:solidFill>
                <a:latin typeface="メイリオ" panose="020B0604030504040204" pitchFamily="50" charset="-128"/>
                <a:ea typeface="メイリオ" panose="020B0604030504040204" pitchFamily="50" charset="-128"/>
              </a:rPr>
              <a:t> 自立相談支援機関へのご相談と貸付期間の延長のご案内</a:t>
            </a:r>
            <a:r>
              <a:rPr kumimoji="1" lang="ja-JP" altLang="en-US" sz="1600" b="1" dirty="0" err="1">
                <a:solidFill>
                  <a:schemeClr val="bg1"/>
                </a:solidFill>
                <a:latin typeface="メイリオ" panose="020B0604030504040204" pitchFamily="50" charset="-128"/>
                <a:ea typeface="メイリオ" panose="020B0604030504040204" pitchFamily="50" charset="-128"/>
              </a:rPr>
              <a:t>ー</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6230982" y="35429"/>
            <a:ext cx="574766" cy="307777"/>
          </a:xfrm>
          <a:prstGeom prst="rect">
            <a:avLst/>
          </a:prstGeom>
          <a:solidFill>
            <a:schemeClr val="bg1"/>
          </a:solidFill>
          <a:ln>
            <a:solidFill>
              <a:schemeClr val="tx1"/>
            </a:solidFill>
          </a:ln>
        </p:spPr>
        <p:txBody>
          <a:bodyPr wrap="square" rtlCol="0">
            <a:spAutoFit/>
          </a:bodyPr>
          <a:lstStyle/>
          <a:p>
            <a:pPr algn="ctr"/>
            <a:r>
              <a:rPr kumimoji="1" lang="ja-JP" altLang="en-US" sz="1400" dirty="0">
                <a:latin typeface="ＭＳ Ｐゴシック" panose="020B0600070205080204" pitchFamily="50" charset="-128"/>
                <a:ea typeface="ＭＳ Ｐゴシック" panose="020B0600070205080204" pitchFamily="50" charset="-128"/>
              </a:rPr>
              <a:t>参考</a:t>
            </a:r>
          </a:p>
        </p:txBody>
      </p:sp>
      <p:sp>
        <p:nvSpPr>
          <p:cNvPr id="6" name="テキスト ボックス 5"/>
          <p:cNvSpPr txBox="1"/>
          <p:nvPr/>
        </p:nvSpPr>
        <p:spPr>
          <a:xfrm>
            <a:off x="94705" y="791715"/>
            <a:ext cx="6714308" cy="830997"/>
          </a:xfrm>
          <a:prstGeom prst="rect">
            <a:avLst/>
          </a:prstGeom>
          <a:noFill/>
        </p:spPr>
        <p:txBody>
          <a:bodyPr wrap="square" rtlCol="0">
            <a:spAutoFit/>
          </a:bodyPr>
          <a:lstStyle/>
          <a:p>
            <a:r>
              <a:rPr kumimoji="1" lang="ja-JP" altLang="en-US" sz="1600" dirty="0"/>
              <a:t>　総合支援資金特例貸付を利用し、なおも生活困窮の状況が続く方は、自立相談支援機関でのご相談や継続的な支援を受けることにより、原則３か月までとする貸付期間を延長してご利用できる場合があります。</a:t>
            </a:r>
            <a:endParaRPr kumimoji="1" lang="en-US" altLang="ja-JP" sz="1600" dirty="0"/>
          </a:p>
        </p:txBody>
      </p:sp>
      <p:sp>
        <p:nvSpPr>
          <p:cNvPr id="8" name="正方形/長方形 7"/>
          <p:cNvSpPr/>
          <p:nvPr/>
        </p:nvSpPr>
        <p:spPr>
          <a:xfrm>
            <a:off x="156755" y="1959430"/>
            <a:ext cx="6518364" cy="169886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156753" y="1669174"/>
            <a:ext cx="6564085" cy="35910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貸付延長となる方</a:t>
            </a:r>
          </a:p>
        </p:txBody>
      </p:sp>
      <p:sp>
        <p:nvSpPr>
          <p:cNvPr id="51" name="テキスト ボックス 50"/>
          <p:cNvSpPr txBox="1"/>
          <p:nvPr/>
        </p:nvSpPr>
        <p:spPr>
          <a:xfrm>
            <a:off x="168645" y="1991077"/>
            <a:ext cx="6518366" cy="2708434"/>
          </a:xfrm>
          <a:prstGeom prst="rect">
            <a:avLst/>
          </a:prstGeom>
          <a:noFill/>
        </p:spPr>
        <p:txBody>
          <a:bodyPr wrap="square" rtlCol="0">
            <a:spAutoFit/>
          </a:bodyPr>
          <a:lstStyle/>
          <a:p>
            <a:r>
              <a:rPr kumimoji="1" lang="ja-JP" altLang="en-US" sz="1600" dirty="0" smtClean="0"/>
              <a:t>　</a:t>
            </a:r>
            <a:r>
              <a:rPr kumimoji="1" lang="ja-JP" altLang="en-US" sz="1400" dirty="0" smtClean="0"/>
              <a:t>貸付延長となる方は、原則</a:t>
            </a:r>
            <a:r>
              <a:rPr kumimoji="1" lang="ja-JP" altLang="en-US" sz="1400" dirty="0"/>
              <a:t>の貸付期間の３月目において、引き続き、新型コロナウイルスの影響による収入の減少や失業等により生活に困窮し、日常生活の維持が困難となっている世帯が、生活困窮者自立支援法に基づく自立相談支援機関による支援を受ける</a:t>
            </a:r>
            <a:r>
              <a:rPr kumimoji="1" lang="ja-JP" altLang="en-US" sz="1400" dirty="0" smtClean="0"/>
              <a:t>場合です。</a:t>
            </a:r>
            <a:endParaRPr kumimoji="1" lang="en-US" altLang="ja-JP" sz="1400" dirty="0" smtClean="0"/>
          </a:p>
          <a:p>
            <a:endParaRPr kumimoji="1" lang="ja-JP" altLang="en-US" sz="1400" dirty="0"/>
          </a:p>
          <a:p>
            <a:pPr marL="182563" indent="-182563"/>
            <a:r>
              <a:rPr kumimoji="1" lang="en-US" altLang="ja-JP" sz="1400" dirty="0" smtClean="0"/>
              <a:t>※</a:t>
            </a:r>
            <a:r>
              <a:rPr kumimoji="1" lang="ja-JP" altLang="en-US" sz="1400" dirty="0" smtClean="0"/>
              <a:t>　総合</a:t>
            </a:r>
            <a:r>
              <a:rPr kumimoji="1" lang="ja-JP" altLang="en-US" sz="1400" dirty="0"/>
              <a:t>支援資金の特例貸付の初回貸付を受けており</a:t>
            </a:r>
            <a:r>
              <a:rPr kumimoji="1" lang="ja-JP" altLang="en-US" sz="1400" dirty="0" smtClean="0"/>
              <a:t>、１２月</a:t>
            </a:r>
            <a:r>
              <a:rPr kumimoji="1" lang="ja-JP" altLang="en-US" sz="1400" dirty="0"/>
              <a:t>までに３月目である貸付期間が到来することが必要</a:t>
            </a:r>
            <a:r>
              <a:rPr kumimoji="1" lang="ja-JP" altLang="en-US" sz="1400" dirty="0" smtClean="0"/>
              <a:t>となります。</a:t>
            </a:r>
            <a:endParaRPr kumimoji="1" lang="en-US" altLang="ja-JP" sz="1400" dirty="0" smtClean="0"/>
          </a:p>
          <a:p>
            <a:pPr marL="182563" indent="-182563"/>
            <a:endParaRPr kumimoji="1" lang="en-US" altLang="ja-JP" sz="1400" dirty="0"/>
          </a:p>
          <a:p>
            <a:pPr marL="182563" indent="-182563"/>
            <a:endParaRPr kumimoji="1" lang="en-US" altLang="ja-JP" sz="1400" dirty="0" smtClean="0"/>
          </a:p>
          <a:p>
            <a:pPr marL="182563" indent="-182563"/>
            <a:r>
              <a:rPr kumimoji="1" lang="en-US" altLang="ja-JP" sz="1400" dirty="0" smtClean="0"/>
              <a:t>※</a:t>
            </a:r>
            <a:r>
              <a:rPr kumimoji="1" lang="ja-JP" altLang="en-US" sz="1400" dirty="0" smtClean="0"/>
              <a:t>貸付延長の取扱いは次のとおりです。</a:t>
            </a:r>
            <a:endParaRPr kumimoji="1" lang="en-US" altLang="ja-JP" sz="1400" dirty="0" smtClean="0"/>
          </a:p>
          <a:p>
            <a:pPr marL="182563" indent="-182563"/>
            <a:r>
              <a:rPr kumimoji="1" lang="en-US" altLang="ja-JP" sz="1400" dirty="0" smtClean="0"/>
              <a:t>※</a:t>
            </a:r>
            <a:r>
              <a:rPr kumimoji="1" lang="ja-JP" altLang="en-US" sz="1400" dirty="0" smtClean="0"/>
              <a:t>延長申請は１回限りです。</a:t>
            </a:r>
            <a:r>
              <a:rPr kumimoji="1" lang="ja-JP" altLang="en-US" sz="1400" dirty="0" smtClean="0"/>
              <a:t>９月までに初回貸付の３月目を迎えて</a:t>
            </a:r>
            <a:r>
              <a:rPr kumimoji="1" lang="ja-JP" altLang="en-US" sz="1400" smtClean="0"/>
              <a:t>おり、すで</a:t>
            </a:r>
            <a:r>
              <a:rPr kumimoji="1" lang="ja-JP" altLang="en-US" sz="1400" dirty="0" smtClean="0"/>
              <a:t>に延長申請の手続きをしている方は今回の延長の対象となりません。</a:t>
            </a:r>
            <a:endParaRPr kumimoji="1" lang="ja-JP" altLang="en-US" sz="1400" dirty="0"/>
          </a:p>
        </p:txBody>
      </p:sp>
      <p:sp>
        <p:nvSpPr>
          <p:cNvPr id="54" name="正方形/長方形 53"/>
          <p:cNvSpPr/>
          <p:nvPr/>
        </p:nvSpPr>
        <p:spPr>
          <a:xfrm>
            <a:off x="156751" y="6281855"/>
            <a:ext cx="6564087" cy="3244279"/>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144619" y="6281856"/>
            <a:ext cx="6537959" cy="253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手続きの流れ</a:t>
            </a:r>
          </a:p>
        </p:txBody>
      </p:sp>
      <p:sp>
        <p:nvSpPr>
          <p:cNvPr id="62" name="テキスト ボックス 61"/>
          <p:cNvSpPr txBox="1"/>
          <p:nvPr/>
        </p:nvSpPr>
        <p:spPr>
          <a:xfrm>
            <a:off x="242590" y="6599715"/>
            <a:ext cx="6439988" cy="584775"/>
          </a:xfrm>
          <a:prstGeom prst="rect">
            <a:avLst/>
          </a:prstGeom>
          <a:noFill/>
        </p:spPr>
        <p:txBody>
          <a:bodyPr wrap="square" rtlCol="0">
            <a:spAutoFit/>
          </a:bodyPr>
          <a:lstStyle/>
          <a:p>
            <a:r>
              <a:rPr kumimoji="1" lang="ja-JP" altLang="en-US" sz="1600" dirty="0"/>
              <a:t>　総合支援資金の特例貸付の貸付延長に関する手続きの流れです。</a:t>
            </a:r>
            <a:endParaRPr kumimoji="1" lang="en-US" altLang="ja-JP" sz="1600" dirty="0"/>
          </a:p>
          <a:p>
            <a:r>
              <a:rPr kumimoji="1" lang="ja-JP" altLang="en-US" sz="1600" dirty="0"/>
              <a:t>　</a:t>
            </a:r>
            <a:endParaRPr kumimoji="1" lang="en-US" altLang="ja-JP" sz="1600" dirty="0"/>
          </a:p>
        </p:txBody>
      </p:sp>
      <p:sp>
        <p:nvSpPr>
          <p:cNvPr id="14" name="テキスト ボックス 13"/>
          <p:cNvSpPr txBox="1"/>
          <p:nvPr/>
        </p:nvSpPr>
        <p:spPr>
          <a:xfrm>
            <a:off x="235347" y="9002915"/>
            <a:ext cx="6321390" cy="461665"/>
          </a:xfrm>
          <a:prstGeom prst="rect">
            <a:avLst/>
          </a:prstGeom>
          <a:noFill/>
          <a:ln>
            <a:solidFill>
              <a:schemeClr val="tx1"/>
            </a:solidFill>
            <a:prstDash val="dash"/>
          </a:ln>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住宅、仕事、生活などのお困りごとについて、生活困窮者自立相談支援機関にご相談ください。</a:t>
            </a:r>
            <a:endParaRPr kumimoji="1" lang="ja-JP" altLang="en-US" sz="1200"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383160" y="6924133"/>
            <a:ext cx="6111267" cy="1988734"/>
            <a:chOff x="268820" y="6186526"/>
            <a:chExt cx="6111267" cy="2060979"/>
          </a:xfrm>
        </p:grpSpPr>
        <p:sp>
          <p:nvSpPr>
            <p:cNvPr id="15" name="テキスト ボックス 14"/>
            <p:cNvSpPr txBox="1"/>
            <p:nvPr/>
          </p:nvSpPr>
          <p:spPr>
            <a:xfrm>
              <a:off x="268820" y="6426285"/>
              <a:ext cx="461665" cy="1712672"/>
            </a:xfrm>
            <a:prstGeom prst="rect">
              <a:avLst/>
            </a:prstGeom>
            <a:solidFill>
              <a:schemeClr val="accent2">
                <a:lumMod val="20000"/>
                <a:lumOff val="80000"/>
              </a:schemeClr>
            </a:solidFill>
            <a:ln>
              <a:solidFill>
                <a:schemeClr val="tx1"/>
              </a:solidFill>
            </a:ln>
          </p:spPr>
          <p:txBody>
            <a:bodyPr vert="eaVert" wrap="square" rtlCol="0" anchor="ctr">
              <a:spAutoFit/>
            </a:bodyPr>
            <a:lstStyle/>
            <a:p>
              <a:pPr algn="ctr"/>
              <a:r>
                <a:rPr kumimoji="1" lang="ja-JP" altLang="en-US" dirty="0"/>
                <a:t>借受人</a:t>
              </a:r>
            </a:p>
          </p:txBody>
        </p:sp>
        <p:sp>
          <p:nvSpPr>
            <p:cNvPr id="64" name="テキスト ボックス 63"/>
            <p:cNvSpPr txBox="1"/>
            <p:nvPr/>
          </p:nvSpPr>
          <p:spPr>
            <a:xfrm>
              <a:off x="1640418" y="6426286"/>
              <a:ext cx="2246813" cy="314050"/>
            </a:xfrm>
            <a:prstGeom prst="rect">
              <a:avLst/>
            </a:prstGeom>
            <a:solidFill>
              <a:schemeClr val="bg2"/>
            </a:solidFill>
            <a:ln>
              <a:solidFill>
                <a:schemeClr val="tx1"/>
              </a:solidFill>
            </a:ln>
          </p:spPr>
          <p:txBody>
            <a:bodyPr vert="horz" wrap="square" rtlCol="0" anchor="ctr">
              <a:spAutoFit/>
            </a:bodyPr>
            <a:lstStyle/>
            <a:p>
              <a:pPr algn="ctr"/>
              <a:r>
                <a:rPr kumimoji="1" lang="ja-JP" altLang="en-US" sz="1400" dirty="0"/>
                <a:t>自立相談支援機関</a:t>
              </a:r>
            </a:p>
          </p:txBody>
        </p:sp>
        <p:sp>
          <p:nvSpPr>
            <p:cNvPr id="65" name="テキスト ボックス 64"/>
            <p:cNvSpPr txBox="1"/>
            <p:nvPr/>
          </p:nvSpPr>
          <p:spPr>
            <a:xfrm>
              <a:off x="1690220" y="7310067"/>
              <a:ext cx="2246814" cy="307777"/>
            </a:xfrm>
            <a:prstGeom prst="rect">
              <a:avLst/>
            </a:prstGeom>
            <a:solidFill>
              <a:schemeClr val="bg2"/>
            </a:solidFill>
            <a:ln>
              <a:solidFill>
                <a:schemeClr val="tx1"/>
              </a:solidFill>
            </a:ln>
          </p:spPr>
          <p:txBody>
            <a:bodyPr vert="horz" wrap="square" rtlCol="0" anchor="ctr">
              <a:spAutoFit/>
            </a:bodyPr>
            <a:lstStyle/>
            <a:p>
              <a:pPr algn="ctr"/>
              <a:r>
                <a:rPr kumimoji="1" lang="ja-JP" altLang="en-US" sz="1400" dirty="0"/>
                <a:t>市区町村社会福祉協議会</a:t>
              </a:r>
            </a:p>
          </p:txBody>
        </p:sp>
        <p:sp>
          <p:nvSpPr>
            <p:cNvPr id="17" name="右矢印 16"/>
            <p:cNvSpPr/>
            <p:nvPr/>
          </p:nvSpPr>
          <p:spPr>
            <a:xfrm>
              <a:off x="852348" y="6430892"/>
              <a:ext cx="705911" cy="13285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0"/>
                <a:solidFill>
                  <a:schemeClr val="tx1"/>
                </a:solidFill>
                <a:effectLst>
                  <a:outerShdw blurRad="38100" dist="19050" dir="2700000" algn="tl" rotWithShape="0">
                    <a:schemeClr val="dk1">
                      <a:alpha val="40000"/>
                    </a:schemeClr>
                  </a:outerShdw>
                </a:effectLst>
              </a:endParaRPr>
            </a:p>
          </p:txBody>
        </p:sp>
        <p:sp>
          <p:nvSpPr>
            <p:cNvPr id="18" name="テキスト ボックス 17"/>
            <p:cNvSpPr txBox="1"/>
            <p:nvPr/>
          </p:nvSpPr>
          <p:spPr>
            <a:xfrm>
              <a:off x="718971" y="6186526"/>
              <a:ext cx="1381398" cy="263140"/>
            </a:xfrm>
            <a:prstGeom prst="rect">
              <a:avLst/>
            </a:prstGeom>
            <a:noFill/>
          </p:spPr>
          <p:txBody>
            <a:bodyPr wrap="square" rtlCol="0">
              <a:spAutoFit/>
            </a:bodyPr>
            <a:lstStyle/>
            <a:p>
              <a:r>
                <a:rPr kumimoji="1" lang="ja-JP" altLang="en-US" sz="1050" dirty="0"/>
                <a:t>①ご相談</a:t>
              </a:r>
            </a:p>
          </p:txBody>
        </p:sp>
        <p:cxnSp>
          <p:nvCxnSpPr>
            <p:cNvPr id="20" name="直線矢印コネクタ 19"/>
            <p:cNvCxnSpPr/>
            <p:nvPr/>
          </p:nvCxnSpPr>
          <p:spPr>
            <a:xfrm>
              <a:off x="2100369" y="6815164"/>
              <a:ext cx="0" cy="4221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2127009" y="6822107"/>
              <a:ext cx="2737784" cy="430592"/>
            </a:xfrm>
            <a:prstGeom prst="rect">
              <a:avLst/>
            </a:prstGeom>
            <a:noFill/>
          </p:spPr>
          <p:txBody>
            <a:bodyPr wrap="square" rtlCol="0">
              <a:spAutoFit/>
            </a:bodyPr>
            <a:lstStyle/>
            <a:p>
              <a:r>
                <a:rPr kumimoji="1" lang="ja-JP" altLang="en-US" sz="1050" dirty="0"/>
                <a:t>（支援が決定した際</a:t>
              </a:r>
              <a:r>
                <a:rPr kumimoji="1" lang="ja-JP" altLang="en-US" sz="1050" dirty="0" smtClean="0"/>
                <a:t>、相談された内容等を共有させていただきます</a:t>
              </a:r>
              <a:r>
                <a:rPr kumimoji="1" lang="ja-JP" altLang="en-US" sz="1050" dirty="0"/>
                <a:t>。）</a:t>
              </a:r>
            </a:p>
          </p:txBody>
        </p:sp>
        <p:sp>
          <p:nvSpPr>
            <p:cNvPr id="75" name="右矢印 74"/>
            <p:cNvSpPr/>
            <p:nvPr/>
          </p:nvSpPr>
          <p:spPr>
            <a:xfrm rot="10800000">
              <a:off x="832496" y="6635432"/>
              <a:ext cx="705911" cy="13285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0"/>
                <a:solidFill>
                  <a:schemeClr val="tx1"/>
                </a:solidFill>
                <a:effectLst>
                  <a:outerShdw blurRad="38100" dist="19050" dir="2700000" algn="tl" rotWithShape="0">
                    <a:schemeClr val="dk1">
                      <a:alpha val="40000"/>
                    </a:schemeClr>
                  </a:outerShdw>
                </a:effectLst>
              </a:endParaRPr>
            </a:p>
          </p:txBody>
        </p:sp>
        <p:sp>
          <p:nvSpPr>
            <p:cNvPr id="84" name="テキスト ボックス 83"/>
            <p:cNvSpPr txBox="1"/>
            <p:nvPr/>
          </p:nvSpPr>
          <p:spPr>
            <a:xfrm>
              <a:off x="714589" y="6822107"/>
              <a:ext cx="1597533" cy="263140"/>
            </a:xfrm>
            <a:prstGeom prst="rect">
              <a:avLst/>
            </a:prstGeom>
            <a:noFill/>
          </p:spPr>
          <p:txBody>
            <a:bodyPr wrap="square" rtlCol="0">
              <a:spAutoFit/>
            </a:bodyPr>
            <a:lstStyle/>
            <a:p>
              <a:r>
                <a:rPr kumimoji="1" lang="ja-JP" altLang="en-US" sz="1050" dirty="0"/>
                <a:t>②支援決定（</a:t>
              </a:r>
              <a:r>
                <a:rPr kumimoji="1" lang="en-US" altLang="ja-JP" sz="1050" dirty="0"/>
                <a:t>※</a:t>
              </a:r>
              <a:r>
                <a:rPr kumimoji="1" lang="ja-JP" altLang="en-US" sz="1050" dirty="0"/>
                <a:t>）</a:t>
              </a:r>
            </a:p>
          </p:txBody>
        </p:sp>
        <p:sp>
          <p:nvSpPr>
            <p:cNvPr id="85" name="右矢印 84"/>
            <p:cNvSpPr/>
            <p:nvPr/>
          </p:nvSpPr>
          <p:spPr>
            <a:xfrm>
              <a:off x="858581" y="7428997"/>
              <a:ext cx="705911" cy="13285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0"/>
                <a:solidFill>
                  <a:schemeClr val="tx1"/>
                </a:solidFill>
                <a:effectLst>
                  <a:outerShdw blurRad="38100" dist="19050" dir="2700000" algn="tl" rotWithShape="0">
                    <a:schemeClr val="dk1">
                      <a:alpha val="40000"/>
                    </a:schemeClr>
                  </a:outerShdw>
                </a:effectLst>
              </a:endParaRPr>
            </a:p>
          </p:txBody>
        </p:sp>
        <p:sp>
          <p:nvSpPr>
            <p:cNvPr id="86" name="テキスト ボックス 85"/>
            <p:cNvSpPr txBox="1"/>
            <p:nvPr/>
          </p:nvSpPr>
          <p:spPr>
            <a:xfrm>
              <a:off x="725204" y="7171568"/>
              <a:ext cx="1381398" cy="263140"/>
            </a:xfrm>
            <a:prstGeom prst="rect">
              <a:avLst/>
            </a:prstGeom>
            <a:noFill/>
          </p:spPr>
          <p:txBody>
            <a:bodyPr wrap="square" rtlCol="0">
              <a:spAutoFit/>
            </a:bodyPr>
            <a:lstStyle/>
            <a:p>
              <a:r>
                <a:rPr kumimoji="1" lang="ja-JP" altLang="en-US" sz="1050" dirty="0"/>
                <a:t>③延長申込み</a:t>
              </a:r>
            </a:p>
          </p:txBody>
        </p:sp>
        <p:sp>
          <p:nvSpPr>
            <p:cNvPr id="95" name="テキスト ボックス 94"/>
            <p:cNvSpPr txBox="1"/>
            <p:nvPr/>
          </p:nvSpPr>
          <p:spPr>
            <a:xfrm>
              <a:off x="4910514" y="7052523"/>
              <a:ext cx="1469573" cy="607424"/>
            </a:xfrm>
            <a:prstGeom prst="rect">
              <a:avLst/>
            </a:prstGeom>
            <a:solidFill>
              <a:schemeClr val="bg2"/>
            </a:solidFill>
            <a:ln>
              <a:solidFill>
                <a:schemeClr val="tx1"/>
              </a:solidFill>
            </a:ln>
          </p:spPr>
          <p:txBody>
            <a:bodyPr vert="horz" wrap="square" rtlCol="0" anchor="ctr">
              <a:spAutoFit/>
            </a:bodyPr>
            <a:lstStyle/>
            <a:p>
              <a:pPr algn="ctr"/>
              <a:r>
                <a:rPr kumimoji="1" lang="ja-JP" altLang="en-US" sz="1400" dirty="0" smtClean="0"/>
                <a:t>神奈川県</a:t>
              </a:r>
              <a:endParaRPr kumimoji="1" lang="en-US" altLang="ja-JP" sz="1400" dirty="0"/>
            </a:p>
            <a:p>
              <a:pPr algn="ctr"/>
              <a:r>
                <a:rPr kumimoji="1" lang="ja-JP" altLang="en-US" sz="1400" dirty="0"/>
                <a:t>社会福祉協議会</a:t>
              </a:r>
            </a:p>
          </p:txBody>
        </p:sp>
        <p:cxnSp>
          <p:nvCxnSpPr>
            <p:cNvPr id="96" name="直線矢印コネクタ 95"/>
            <p:cNvCxnSpPr>
              <a:stCxn id="65" idx="3"/>
            </p:cNvCxnSpPr>
            <p:nvPr/>
          </p:nvCxnSpPr>
          <p:spPr>
            <a:xfrm flipV="1">
              <a:off x="3937034" y="7457688"/>
              <a:ext cx="9734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7" name="テキスト ボックス 96"/>
            <p:cNvSpPr txBox="1"/>
            <p:nvPr/>
          </p:nvSpPr>
          <p:spPr>
            <a:xfrm>
              <a:off x="4110638" y="7274796"/>
              <a:ext cx="845597" cy="263140"/>
            </a:xfrm>
            <a:prstGeom prst="rect">
              <a:avLst/>
            </a:prstGeom>
            <a:noFill/>
          </p:spPr>
          <p:txBody>
            <a:bodyPr wrap="square" rtlCol="0">
              <a:spAutoFit/>
            </a:bodyPr>
            <a:lstStyle/>
            <a:p>
              <a:r>
                <a:rPr kumimoji="1" lang="ja-JP" altLang="en-US" sz="1050" dirty="0"/>
                <a:t>（送付）</a:t>
              </a:r>
            </a:p>
          </p:txBody>
        </p:sp>
        <p:cxnSp>
          <p:nvCxnSpPr>
            <p:cNvPr id="98" name="直線矢印コネクタ 97"/>
            <p:cNvCxnSpPr/>
            <p:nvPr/>
          </p:nvCxnSpPr>
          <p:spPr>
            <a:xfrm flipH="1">
              <a:off x="832496" y="7983414"/>
              <a:ext cx="477146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H="1">
              <a:off x="5603965" y="7659045"/>
              <a:ext cx="1" cy="3243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2467115" y="7970506"/>
              <a:ext cx="1502229" cy="276999"/>
            </a:xfrm>
            <a:prstGeom prst="rect">
              <a:avLst/>
            </a:prstGeom>
            <a:noFill/>
          </p:spPr>
          <p:txBody>
            <a:bodyPr wrap="square" rtlCol="0">
              <a:spAutoFit/>
            </a:bodyPr>
            <a:lstStyle/>
            <a:p>
              <a:pPr algn="ctr"/>
              <a:r>
                <a:rPr kumimoji="1" lang="ja-JP" altLang="en-US" sz="1200" dirty="0"/>
                <a:t>延長決定・送金</a:t>
              </a:r>
            </a:p>
          </p:txBody>
        </p:sp>
      </p:grpSp>
      <p:graphicFrame>
        <p:nvGraphicFramePr>
          <p:cNvPr id="9" name="表 8"/>
          <p:cNvGraphicFramePr>
            <a:graphicFrameLocks noGrp="1"/>
          </p:cNvGraphicFramePr>
          <p:nvPr>
            <p:extLst>
              <p:ext uri="{D42A27DB-BD31-4B8C-83A1-F6EECF244321}">
                <p14:modId xmlns:p14="http://schemas.microsoft.com/office/powerpoint/2010/main" val="1601871803"/>
              </p:ext>
            </p:extLst>
          </p:nvPr>
        </p:nvGraphicFramePr>
        <p:xfrm>
          <a:off x="235347" y="4909077"/>
          <a:ext cx="6497388" cy="1238025"/>
        </p:xfrm>
        <a:graphic>
          <a:graphicData uri="http://schemas.openxmlformats.org/drawingml/2006/table">
            <a:tbl>
              <a:tblPr firstRow="1" bandRow="1">
                <a:tableStyleId>{5C22544A-7EE6-4342-B048-85BDC9FD1C3A}</a:tableStyleId>
              </a:tblPr>
              <a:tblGrid>
                <a:gridCol w="545990"/>
                <a:gridCol w="569843"/>
                <a:gridCol w="543339"/>
                <a:gridCol w="530087"/>
                <a:gridCol w="543339"/>
                <a:gridCol w="569844"/>
                <a:gridCol w="569843"/>
                <a:gridCol w="583096"/>
                <a:gridCol w="2042007"/>
              </a:tblGrid>
              <a:tr h="0">
                <a:tc>
                  <a:txBody>
                    <a:bodyPr/>
                    <a:lstStyle/>
                    <a:p>
                      <a:r>
                        <a:rPr kumimoji="1" lang="ja-JP" altLang="en-US" sz="1200" dirty="0" smtClean="0"/>
                        <a:t>８月</a:t>
                      </a:r>
                      <a:endParaRPr kumimoji="1" lang="ja-JP" altLang="en-US" sz="1200" dirty="0"/>
                    </a:p>
                  </a:txBody>
                  <a:tcPr>
                    <a:lnB w="12700" cap="flat" cmpd="sng" algn="ctr">
                      <a:solidFill>
                        <a:schemeClr val="tx1"/>
                      </a:solidFill>
                      <a:prstDash val="solid"/>
                      <a:round/>
                      <a:headEnd type="none" w="med" len="med"/>
                      <a:tailEnd type="none" w="med" len="med"/>
                    </a:lnB>
                  </a:tcPr>
                </a:tc>
                <a:tc>
                  <a:txBody>
                    <a:bodyPr/>
                    <a:lstStyle/>
                    <a:p>
                      <a:r>
                        <a:rPr kumimoji="1" lang="ja-JP" altLang="en-US" sz="1200" dirty="0" smtClean="0"/>
                        <a:t>９月</a:t>
                      </a:r>
                      <a:endParaRPr kumimoji="1" lang="ja-JP" altLang="en-US" sz="1200" dirty="0"/>
                    </a:p>
                  </a:txBody>
                  <a:tcPr>
                    <a:lnB w="12700" cap="flat" cmpd="sng" algn="ctr">
                      <a:solidFill>
                        <a:schemeClr val="tx1"/>
                      </a:solidFill>
                      <a:prstDash val="solid"/>
                      <a:round/>
                      <a:headEnd type="none" w="med" len="med"/>
                      <a:tailEnd type="none" w="med" len="med"/>
                    </a:lnB>
                  </a:tcPr>
                </a:tc>
                <a:tc>
                  <a:txBody>
                    <a:bodyPr/>
                    <a:lstStyle/>
                    <a:p>
                      <a:r>
                        <a:rPr kumimoji="1" lang="en-US" altLang="ja-JP" sz="1200" dirty="0" smtClean="0"/>
                        <a:t>10</a:t>
                      </a:r>
                      <a:r>
                        <a:rPr kumimoji="1" lang="ja-JP" altLang="en-US" sz="1200" dirty="0" smtClean="0"/>
                        <a:t>月</a:t>
                      </a:r>
                      <a:endParaRPr kumimoji="1" lang="ja-JP" altLang="en-US" sz="1200" dirty="0"/>
                    </a:p>
                  </a:txBody>
                  <a:tcPr>
                    <a:lnB w="12700" cap="flat" cmpd="sng" algn="ctr">
                      <a:solidFill>
                        <a:schemeClr val="tx1"/>
                      </a:solidFill>
                      <a:prstDash val="solid"/>
                      <a:round/>
                      <a:headEnd type="none" w="med" len="med"/>
                      <a:tailEnd type="none" w="med" len="med"/>
                    </a:lnB>
                  </a:tcPr>
                </a:tc>
                <a:tc>
                  <a:txBody>
                    <a:bodyPr/>
                    <a:lstStyle/>
                    <a:p>
                      <a:r>
                        <a:rPr kumimoji="1" lang="en-US" altLang="ja-JP" sz="1200" dirty="0" smtClean="0"/>
                        <a:t>11</a:t>
                      </a:r>
                      <a:r>
                        <a:rPr kumimoji="1" lang="ja-JP" altLang="en-US" sz="1200" dirty="0" smtClean="0"/>
                        <a:t>月</a:t>
                      </a:r>
                      <a:endParaRPr kumimoji="1" lang="ja-JP" altLang="en-US" sz="1200" dirty="0"/>
                    </a:p>
                  </a:txBody>
                  <a:tcPr>
                    <a:lnB w="12700" cap="flat" cmpd="sng" algn="ctr">
                      <a:solidFill>
                        <a:schemeClr val="tx1"/>
                      </a:solidFill>
                      <a:prstDash val="solid"/>
                      <a:round/>
                      <a:headEnd type="none" w="med" len="med"/>
                      <a:tailEnd type="none" w="med" len="med"/>
                    </a:lnB>
                  </a:tcPr>
                </a:tc>
                <a:tc>
                  <a:txBody>
                    <a:bodyPr/>
                    <a:lstStyle/>
                    <a:p>
                      <a:r>
                        <a:rPr kumimoji="1" lang="en-US" altLang="ja-JP" sz="1200" dirty="0" smtClean="0"/>
                        <a:t>12</a:t>
                      </a:r>
                      <a:r>
                        <a:rPr kumimoji="1" lang="ja-JP" altLang="en-US" sz="1200" dirty="0" smtClean="0"/>
                        <a:t>月</a:t>
                      </a:r>
                      <a:endParaRPr kumimoji="1" lang="ja-JP" altLang="en-US" sz="1200" dirty="0"/>
                    </a:p>
                  </a:txBody>
                  <a:tcPr>
                    <a:lnB w="12700" cap="flat" cmpd="sng" algn="ctr">
                      <a:solidFill>
                        <a:schemeClr val="tx1"/>
                      </a:solidFill>
                      <a:prstDash val="solid"/>
                      <a:round/>
                      <a:headEnd type="none" w="med" len="med"/>
                      <a:tailEnd type="none" w="med" len="med"/>
                    </a:lnB>
                  </a:tcPr>
                </a:tc>
                <a:tc>
                  <a:txBody>
                    <a:bodyPr/>
                    <a:lstStyle/>
                    <a:p>
                      <a:r>
                        <a:rPr kumimoji="1" lang="ja-JP" altLang="en-US" sz="1200" dirty="0" smtClean="0"/>
                        <a:t>１月</a:t>
                      </a:r>
                      <a:endParaRPr kumimoji="1" lang="ja-JP" altLang="en-US" sz="1200" dirty="0"/>
                    </a:p>
                  </a:txBody>
                  <a:tcPr>
                    <a:lnB w="12700" cap="flat" cmpd="sng" algn="ctr">
                      <a:solidFill>
                        <a:schemeClr val="tx1"/>
                      </a:solidFill>
                      <a:prstDash val="solid"/>
                      <a:round/>
                      <a:headEnd type="none" w="med" len="med"/>
                      <a:tailEnd type="none" w="med" len="med"/>
                    </a:lnB>
                  </a:tcPr>
                </a:tc>
                <a:tc>
                  <a:txBody>
                    <a:bodyPr/>
                    <a:lstStyle/>
                    <a:p>
                      <a:r>
                        <a:rPr kumimoji="1" lang="ja-JP" altLang="en-US" sz="1200" dirty="0" smtClean="0"/>
                        <a:t>２月</a:t>
                      </a:r>
                      <a:endParaRPr kumimoji="1" lang="ja-JP" altLang="en-US" sz="1200" dirty="0"/>
                    </a:p>
                  </a:txBody>
                  <a:tcPr>
                    <a:lnB w="12700" cap="flat" cmpd="sng" algn="ctr">
                      <a:solidFill>
                        <a:schemeClr val="tx1"/>
                      </a:solidFill>
                      <a:prstDash val="solid"/>
                      <a:round/>
                      <a:headEnd type="none" w="med" len="med"/>
                      <a:tailEnd type="none" w="med" len="med"/>
                    </a:lnB>
                  </a:tcPr>
                </a:tc>
                <a:tc>
                  <a:txBody>
                    <a:bodyPr/>
                    <a:lstStyle/>
                    <a:p>
                      <a:r>
                        <a:rPr kumimoji="1" lang="ja-JP" altLang="en-US" sz="1200" dirty="0" smtClean="0"/>
                        <a:t>３月</a:t>
                      </a:r>
                      <a:endParaRPr kumimoji="1" lang="ja-JP" altLang="en-US" sz="1200" dirty="0"/>
                    </a:p>
                  </a:txBody>
                  <a:tcPr>
                    <a:lnB w="12700" cap="flat" cmpd="sng" algn="ctr">
                      <a:solidFill>
                        <a:schemeClr val="tx1"/>
                      </a:solidFill>
                      <a:prstDash val="solid"/>
                      <a:round/>
                      <a:headEnd type="none" w="med" len="med"/>
                      <a:tailEnd type="none" w="med" len="med"/>
                    </a:lnB>
                  </a:tcPr>
                </a:tc>
                <a:tc>
                  <a:txBody>
                    <a:bodyPr/>
                    <a:lstStyle/>
                    <a:p>
                      <a:endParaRPr kumimoji="1" lang="ja-JP" altLang="en-US" sz="1200" dirty="0"/>
                    </a:p>
                  </a:txBody>
                  <a:tcPr>
                    <a:lnB w="12700" cap="flat" cmpd="sng" algn="ctr">
                      <a:solidFill>
                        <a:schemeClr val="tx1"/>
                      </a:solidFill>
                      <a:prstDash val="solid"/>
                      <a:round/>
                      <a:headEnd type="none" w="med" len="med"/>
                      <a:tailEnd type="none" w="med" len="med"/>
                    </a:lnB>
                  </a:tcPr>
                </a:tc>
              </a:tr>
              <a:tr h="321235">
                <a:tc>
                  <a:txBody>
                    <a:bodyPr/>
                    <a:lstStyle/>
                    <a:p>
                      <a:r>
                        <a:rPr kumimoji="1" lang="ja-JP" altLang="en-US" sz="1200" dirty="0" smtClean="0"/>
                        <a:t>総合</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kumimoji="1" lang="ja-JP" altLang="en-US" sz="1200" dirty="0" smtClean="0"/>
                        <a:t>総合</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kumimoji="1" lang="ja-JP" altLang="en-US" sz="1200" dirty="0" smtClean="0"/>
                        <a:t>総合</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kumimoji="1" lang="ja-JP" altLang="en-US" sz="1200" dirty="0" smtClean="0"/>
                        <a:t>延長</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kumimoji="1" lang="ja-JP" altLang="en-US" sz="1200" dirty="0" smtClean="0"/>
                        <a:t>延長</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kumimoji="1" lang="ja-JP" altLang="en-US" sz="1200" dirty="0" smtClean="0"/>
                        <a:t>延長</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tc>
                  <a:txBody>
                    <a:bodyPr/>
                    <a:lstStyle/>
                    <a:p>
                      <a:r>
                        <a:rPr kumimoji="1" lang="ja-JP" altLang="en-US" sz="1200" dirty="0" smtClean="0"/>
                        <a:t>延長は１月まで</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r>
              <a:tr h="321235">
                <a:tc>
                  <a:txBody>
                    <a:bodyPr/>
                    <a:lstStyle/>
                    <a:p>
                      <a:r>
                        <a:rPr kumimoji="1" lang="ja-JP" altLang="en-US" sz="1200" dirty="0" smtClean="0"/>
                        <a:t>なし</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総合</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kumimoji="1" lang="ja-JP" altLang="en-US" sz="1200" dirty="0" smtClean="0"/>
                        <a:t>総合</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kumimoji="1" lang="ja-JP" altLang="en-US" sz="1200" dirty="0" smtClean="0"/>
                        <a:t>総合</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kumimoji="1" lang="ja-JP" altLang="en-US" sz="1200" dirty="0" smtClean="0"/>
                        <a:t>延長</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kumimoji="1" lang="ja-JP" altLang="en-US" sz="1200" dirty="0" smtClean="0"/>
                        <a:t>延長</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kumimoji="1" lang="ja-JP" altLang="en-US" sz="1200" dirty="0" smtClean="0"/>
                        <a:t>延長</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tc>
                  <a:txBody>
                    <a:bodyPr/>
                    <a:lstStyle/>
                    <a:p>
                      <a:r>
                        <a:rPr kumimoji="1" lang="ja-JP" altLang="en-US" sz="1200" dirty="0" smtClean="0"/>
                        <a:t>延長は２月まで</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r>
              <a:tr h="321235">
                <a:tc>
                  <a:txBody>
                    <a:bodyPr/>
                    <a:lstStyle/>
                    <a:p>
                      <a:r>
                        <a:rPr kumimoji="1" lang="ja-JP" altLang="en-US" sz="1200" dirty="0" smtClean="0"/>
                        <a:t>なし</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なし</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t>総合</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kumimoji="1" lang="ja-JP" altLang="en-US" sz="1200" dirty="0" smtClean="0"/>
                        <a:t>総合</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kumimoji="1" lang="ja-JP" altLang="en-US" sz="1200" dirty="0" smtClean="0"/>
                        <a:t>総合</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kumimoji="1" lang="ja-JP" altLang="en-US" sz="1200" dirty="0" smtClean="0"/>
                        <a:t>延長</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kumimoji="1" lang="ja-JP" altLang="en-US" sz="1200" dirty="0" smtClean="0"/>
                        <a:t>延長</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kumimoji="1" lang="ja-JP" altLang="en-US" sz="1200" dirty="0" smtClean="0"/>
                        <a:t>延長</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kumimoji="1" lang="ja-JP" altLang="en-US" sz="1200" dirty="0" smtClean="0"/>
                        <a:t>延長は３月まで</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r>
            </a:tbl>
          </a:graphicData>
        </a:graphic>
      </p:graphicFrame>
      <p:sp>
        <p:nvSpPr>
          <p:cNvPr id="31" name="テキスト ボックス 30"/>
          <p:cNvSpPr txBox="1"/>
          <p:nvPr/>
        </p:nvSpPr>
        <p:spPr>
          <a:xfrm>
            <a:off x="828929" y="8332883"/>
            <a:ext cx="4812670" cy="230832"/>
          </a:xfrm>
          <a:prstGeom prst="rect">
            <a:avLst/>
          </a:prstGeom>
          <a:noFill/>
        </p:spPr>
        <p:txBody>
          <a:bodyPr wrap="square" rtlCol="0">
            <a:spAutoFit/>
          </a:bodyPr>
          <a:lstStyle/>
          <a:p>
            <a:r>
              <a:rPr kumimoji="1" lang="en-US" altLang="ja-JP" sz="900" dirty="0" smtClean="0"/>
              <a:t>※</a:t>
            </a:r>
            <a:r>
              <a:rPr kumimoji="1" lang="ja-JP" altLang="en-US" sz="900" dirty="0" smtClean="0"/>
              <a:t>市区町村社協へ先にご相談された場合、自立相談支援機関への相談をご案内いたします。</a:t>
            </a:r>
            <a:endParaRPr kumimoji="1" lang="ja-JP" altLang="en-US" sz="900" dirty="0"/>
          </a:p>
        </p:txBody>
      </p:sp>
    </p:spTree>
    <p:extLst>
      <p:ext uri="{BB962C8B-B14F-4D97-AF65-F5344CB8AC3E}">
        <p14:creationId xmlns:p14="http://schemas.microsoft.com/office/powerpoint/2010/main" val="5759497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170</Words>
  <Application>Microsoft Office PowerPoint</Application>
  <PresentationFormat>A4 210 x 297 mm</PresentationFormat>
  <Paragraphs>60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yamada</cp:lastModifiedBy>
  <cp:revision>25</cp:revision>
  <cp:lastPrinted>2020-09-24T08:29:26Z</cp:lastPrinted>
  <dcterms:modified xsi:type="dcterms:W3CDTF">2020-09-24T10:14:03Z</dcterms:modified>
</cp:coreProperties>
</file>